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283" autoAdjust="0"/>
  </p:normalViewPr>
  <p:slideViewPr>
    <p:cSldViewPr snapToGrid="0">
      <p:cViewPr varScale="1">
        <p:scale>
          <a:sx n="108" d="100"/>
          <a:sy n="108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달성율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A브랜드</c:v>
                </c:pt>
                <c:pt idx="1">
                  <c:v>B브랜드</c:v>
                </c:pt>
                <c:pt idx="2">
                  <c:v>C브랜드</c:v>
                </c:pt>
                <c:pt idx="3">
                  <c:v>D브랜드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0.98</c:v>
                </c:pt>
                <c:pt idx="1">
                  <c:v>1.25</c:v>
                </c:pt>
                <c:pt idx="2">
                  <c:v>0.87</c:v>
                </c:pt>
                <c:pt idx="3">
                  <c:v>1.02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2D-43CC-9300-5B87848822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1639001695"/>
        <c:axId val="1625373759"/>
      </c:barChart>
      <c:catAx>
        <c:axId val="16390016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625373759"/>
        <c:crosses val="autoZero"/>
        <c:auto val="1"/>
        <c:lblAlgn val="ctr"/>
        <c:lblOffset val="100"/>
        <c:noMultiLvlLbl val="0"/>
      </c:catAx>
      <c:valAx>
        <c:axId val="1625373759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6390016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BAA87-9DDB-4468-2239-819538767A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A98344-E523-F664-E302-4EE29E3D2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/>
              <a:t>Click to edit Master subtitle style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EEDB7-9F4A-22E4-B1D3-A5AA5F3A4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A09C-889B-4935-884C-3E1E459EA1C9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FC7F6-C4EC-9501-D6DF-CEBFF9D2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12CF7-571A-2CCB-E51F-7687E0A46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77F-1616-4893-AC9A-C9C95E09C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3127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41041-E695-E958-6AD5-04E9955BF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99965E-9702-CBDF-54AC-EA3A11C521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032A83-D2EE-CD98-431A-693777678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A09C-889B-4935-884C-3E1E459EA1C9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0E660-B509-AB89-D4B4-FBFCE1ABD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ACF46-C2B6-01E4-C63B-8E29B9AF4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77F-1616-4893-AC9A-C9C95E09C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3690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2AD2CF-7E3E-01E0-ACD1-03A485134B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86761D-9935-0BF1-57E9-060A7CED4E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A18ED-C4BD-6743-DF00-BE2EAB0B1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A09C-889B-4935-884C-3E1E459EA1C9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0C543C-1459-975E-E070-70DD78136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DCBD3-60F7-C2D1-7D38-CF1D5CC1A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77F-1616-4893-AC9A-C9C95E09C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1340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628C0-96A4-88BB-3FDB-4C7EFA8C6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E00EC-2843-CED7-D99C-45EEA3395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459DD-70C2-A1FC-E6B2-658642FCC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A09C-889B-4935-884C-3E1E459EA1C9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1933F-41F3-F021-5B11-DD4E5EA54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109E8-0261-A422-3F15-2F4893FED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77F-1616-4893-AC9A-C9C95E09C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73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74DF3-AD51-9BD1-DDAE-E6F45904F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82F3C4-0034-64CE-BD7C-5DF4F6DD2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B8A90-60B0-38C7-CB4F-6E5ACDFF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A09C-889B-4935-884C-3E1E459EA1C9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5ADB2-3A2F-164B-2DE3-D2F66322A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39098-FB71-CEA0-2570-29CF0A5C1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77F-1616-4893-AC9A-C9C95E09C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95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FEE4D-D038-3BCA-16C2-892E7F4A5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8D628-178A-3C94-4289-1477EEA489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B6D504-8429-483F-99D0-C82AC1AD27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B04FE8-81A1-3D6C-8EB4-7757C8700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A09C-889B-4935-884C-3E1E459EA1C9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21BA3B-AEE5-C362-5265-75C3C4B64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A4633C-035B-104F-9A11-BBB5AFEA2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77F-1616-4893-AC9A-C9C95E09C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008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8F9B2-A581-C05A-A17E-66CAB1E88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B74051-B250-65B5-52FC-A7ED08F7B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476767-5146-C71B-2576-D69ACA05F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554E26-1112-7F67-1B03-7FE2CF0032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2B5629-995D-972C-8991-2AD51912A6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69E29C-7F55-30BD-C4BE-2889D86F2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A09C-889B-4935-884C-3E1E459EA1C9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39FE69-1005-1F14-E621-0F9514795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E379C9-634F-036C-7C08-8A4722071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77F-1616-4893-AC9A-C9C95E09C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94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22E66-C891-DECE-5909-F193EC96D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960541-620B-D426-9B5C-56413667A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A09C-889B-4935-884C-3E1E459EA1C9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28CCA9-2BFB-CC5A-07EA-7C4873C27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E91C5A-A9DF-B090-3FC4-7595E1B8A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77F-1616-4893-AC9A-C9C95E09C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553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08856A-A289-AA5F-C85E-99CEBA02E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A09C-889B-4935-884C-3E1E459EA1C9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958F50-4EFA-3EB8-6804-E57A1CA80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6C8EF6-44FA-1801-958A-9F2966A4A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77F-1616-4893-AC9A-C9C95E09C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4601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6CCBE-B468-C116-CB8D-A50DC38D4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64E3A-4691-06E1-9FE7-6F888F240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08D319-09D4-9867-D086-41E701D2CB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2AD85-6DF2-8DD7-8401-0EF29C66D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A09C-889B-4935-884C-3E1E459EA1C9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986755-DDF4-C1A5-869B-E2A52DE63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6A1C31-5129-DBB7-1C86-174DF5F29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77F-1616-4893-AC9A-C9C95E09C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538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083B3-6FCC-D80A-B58A-86CCDD66B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02937B-E382-4610-6659-597475B10D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FBA7F3-748E-BECC-0983-FDB4D5A478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F59414-46F4-4A31-9D74-09A656812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A09C-889B-4935-884C-3E1E459EA1C9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20F64E-819A-FBE0-E7E1-4E5850056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3514FE-9123-D673-3AA6-C6ACED42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77F-1616-4893-AC9A-C9C95E09C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9408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F51992-1C21-B2AD-4D24-C661000A9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6591E2-A1FC-EDD2-4D72-EB72B3542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02611-75A7-A26D-E424-DE2F5B770D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99A09C-889B-4935-884C-3E1E459EA1C9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192AD7-2E59-7CFB-045F-4C09F5FF89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420FF-CA34-3705-3D55-CFB16057A5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6A077F-1616-4893-AC9A-C9C95E09C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468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7AEBD3-32BA-75E2-9BBD-D04405C603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>
            <a:extLst>
              <a:ext uri="{FF2B5EF4-FFF2-40B4-BE49-F238E27FC236}">
                <a16:creationId xmlns:a16="http://schemas.microsoft.com/office/drawing/2014/main" id="{2AE2604A-549C-DC8B-B3BF-7FD7653A0107}"/>
              </a:ext>
            </a:extLst>
          </p:cNvPr>
          <p:cNvSpPr txBox="1"/>
          <p:nvPr/>
        </p:nvSpPr>
        <p:spPr>
          <a:xfrm>
            <a:off x="243840" y="173978"/>
            <a:ext cx="11704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latin typeface="+mn-ea"/>
              </a:rPr>
              <a:t>B</a:t>
            </a:r>
            <a:r>
              <a:rPr lang="ko-KR" altLang="en-US" sz="2000" dirty="0">
                <a:latin typeface="+mn-ea"/>
              </a:rPr>
              <a:t>브랜드는 </a:t>
            </a:r>
            <a:r>
              <a:rPr lang="en-US" altLang="ko-KR" sz="2000" dirty="0">
                <a:latin typeface="+mn-ea"/>
              </a:rPr>
              <a:t>OO </a:t>
            </a:r>
            <a:r>
              <a:rPr lang="ko-KR" altLang="en-US" sz="2000" dirty="0">
                <a:latin typeface="+mn-ea"/>
              </a:rPr>
              <a:t>제품 중심으로 높은 실적을 보이고 있으며 </a:t>
            </a:r>
            <a:r>
              <a:rPr lang="en-US" altLang="ko-KR" sz="2000" dirty="0">
                <a:latin typeface="+mn-ea"/>
              </a:rPr>
              <a:t>A</a:t>
            </a:r>
            <a:r>
              <a:rPr lang="ko-KR" altLang="en-US" sz="2000" dirty="0">
                <a:latin typeface="+mn-ea"/>
              </a:rPr>
              <a:t>브랜드</a:t>
            </a:r>
            <a:r>
              <a:rPr lang="en-US" altLang="ko-KR" sz="2000" dirty="0">
                <a:latin typeface="+mn-ea"/>
              </a:rPr>
              <a:t>, D</a:t>
            </a:r>
            <a:r>
              <a:rPr lang="ko-KR" altLang="en-US" sz="2000" dirty="0">
                <a:latin typeface="+mn-ea"/>
              </a:rPr>
              <a:t>브랜드도 목표 대비 실적 양호</a:t>
            </a:r>
            <a:r>
              <a:rPr lang="en-US" altLang="ko-KR" sz="2000" dirty="0">
                <a:latin typeface="+mn-ea"/>
              </a:rPr>
              <a:t>;</a:t>
            </a:r>
          </a:p>
          <a:p>
            <a:r>
              <a:rPr lang="en-US" altLang="ko-KR" sz="2000" dirty="0">
                <a:latin typeface="+mn-ea"/>
              </a:rPr>
              <a:t>C</a:t>
            </a:r>
            <a:r>
              <a:rPr lang="ko-KR" altLang="en-US" sz="2000" dirty="0">
                <a:latin typeface="+mn-ea"/>
              </a:rPr>
              <a:t>브랜드는 </a:t>
            </a:r>
            <a:r>
              <a:rPr lang="en-US" altLang="ko-KR" sz="2000" dirty="0">
                <a:latin typeface="+mn-ea"/>
              </a:rPr>
              <a:t>OO </a:t>
            </a:r>
            <a:r>
              <a:rPr lang="ko-KR" altLang="en-US" sz="2000" dirty="0">
                <a:latin typeface="+mn-ea"/>
              </a:rPr>
              <a:t>등을 통한 </a:t>
            </a:r>
            <a:r>
              <a:rPr lang="en-US" altLang="ko-KR" sz="2000" dirty="0">
                <a:latin typeface="+mn-ea"/>
              </a:rPr>
              <a:t>OO </a:t>
            </a:r>
            <a:r>
              <a:rPr lang="ko-KR" altLang="en-US" sz="2000" dirty="0">
                <a:latin typeface="+mn-ea"/>
              </a:rPr>
              <a:t>이슈 대응 예정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FD1EEDD-9097-CA22-F9EF-A3D8504629AD}"/>
              </a:ext>
            </a:extLst>
          </p:cNvPr>
          <p:cNvCxnSpPr>
            <a:cxnSpLocks/>
          </p:cNvCxnSpPr>
          <p:nvPr/>
        </p:nvCxnSpPr>
        <p:spPr>
          <a:xfrm>
            <a:off x="0" y="1066800"/>
            <a:ext cx="117348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5994715D-CF51-79EE-5AFE-9CBF526DC0BE}"/>
              </a:ext>
            </a:extLst>
          </p:cNvPr>
          <p:cNvSpPr txBox="1"/>
          <p:nvPr/>
        </p:nvSpPr>
        <p:spPr>
          <a:xfrm>
            <a:off x="0" y="6521390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latin typeface="+mn-ea"/>
                <a:cs typeface="Pretendard" panose="02000503000000020004" pitchFamily="50" charset="-127"/>
              </a:rPr>
              <a:t>*OO</a:t>
            </a:r>
            <a:r>
              <a:rPr lang="ko-KR" altLang="en-US" sz="800" dirty="0">
                <a:latin typeface="+mn-ea"/>
                <a:cs typeface="Pretendard" panose="02000503000000020004" pitchFamily="50" charset="-127"/>
              </a:rPr>
              <a:t> 관련 일부 영상 </a:t>
            </a:r>
            <a:r>
              <a:rPr lang="en-US" altLang="ko-KR" sz="800" dirty="0">
                <a:latin typeface="+mn-ea"/>
                <a:cs typeface="Pretendard" panose="02000503000000020004" pitchFamily="50" charset="-127"/>
              </a:rPr>
              <a:t>100</a:t>
            </a:r>
            <a:r>
              <a:rPr lang="ko-KR" altLang="en-US" sz="800" dirty="0">
                <a:latin typeface="+mn-ea"/>
                <a:cs typeface="Pretendard" panose="02000503000000020004" pitchFamily="50" charset="-127"/>
              </a:rPr>
              <a:t>만 조회 수 달성</a:t>
            </a:r>
            <a:r>
              <a:rPr lang="en-US" altLang="ko-KR" sz="800" dirty="0">
                <a:latin typeface="+mn-ea"/>
                <a:cs typeface="Pretendard" panose="02000503000000020004" pitchFamily="50" charset="-127"/>
              </a:rPr>
              <a:t>, </a:t>
            </a:r>
            <a:r>
              <a:rPr lang="ko-KR" altLang="en-US" sz="800" dirty="0">
                <a:latin typeface="+mn-ea"/>
                <a:cs typeface="Pretendard" panose="02000503000000020004" pitchFamily="50" charset="-127"/>
              </a:rPr>
              <a:t>지속 재생산 중</a:t>
            </a:r>
            <a:r>
              <a:rPr lang="en-US" altLang="ko-KR" sz="800" dirty="0">
                <a:latin typeface="+mn-ea"/>
                <a:cs typeface="Pretendard" panose="02000503000000020004" pitchFamily="50" charset="-127"/>
              </a:rPr>
              <a:t>; **OO</a:t>
            </a:r>
            <a:r>
              <a:rPr lang="ko-KR" altLang="en-US" sz="800" dirty="0">
                <a:latin typeface="+mn-ea"/>
                <a:cs typeface="Pretendard" panose="02000503000000020004" pitchFamily="50" charset="-127"/>
              </a:rPr>
              <a:t>로 인한 일시적 문제</a:t>
            </a:r>
            <a:endParaRPr lang="en-US" altLang="ko-KR" sz="800" dirty="0">
              <a:latin typeface="+mn-ea"/>
              <a:cs typeface="Pretendard" panose="02000503000000020004" pitchFamily="50" charset="-127"/>
            </a:endParaRPr>
          </a:p>
          <a:p>
            <a:r>
              <a:rPr lang="en-US" altLang="ko-KR" sz="800" dirty="0">
                <a:latin typeface="+mn-ea"/>
                <a:cs typeface="Pretendard" panose="02000503000000020004" pitchFamily="50" charset="-127"/>
              </a:rPr>
              <a:t>Source: Company Data</a:t>
            </a:r>
            <a:endParaRPr lang="ko-KR" altLang="en-US" sz="800" dirty="0">
              <a:latin typeface="+mn-ea"/>
              <a:cs typeface="Pretendard" panose="02000503000000020004" pitchFamily="50" charset="-127"/>
            </a:endParaRPr>
          </a:p>
        </p:txBody>
      </p:sp>
      <p:graphicFrame>
        <p:nvGraphicFramePr>
          <p:cNvPr id="71" name="Chart 70">
            <a:extLst>
              <a:ext uri="{FF2B5EF4-FFF2-40B4-BE49-F238E27FC236}">
                <a16:creationId xmlns:a16="http://schemas.microsoft.com/office/drawing/2014/main" id="{71C5F8DB-40F1-3056-5616-2733DC079538}"/>
              </a:ext>
            </a:extLst>
          </p:cNvPr>
          <p:cNvGraphicFramePr/>
          <p:nvPr/>
        </p:nvGraphicFramePr>
        <p:xfrm>
          <a:off x="609600" y="1992868"/>
          <a:ext cx="6934199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9D367DDD-EFE0-62D9-3D74-A42629570695}"/>
              </a:ext>
            </a:extLst>
          </p:cNvPr>
          <p:cNvCxnSpPr>
            <a:cxnSpLocks/>
          </p:cNvCxnSpPr>
          <p:nvPr/>
        </p:nvCxnSpPr>
        <p:spPr>
          <a:xfrm>
            <a:off x="914400" y="3209278"/>
            <a:ext cx="6629399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1E368570-DFFC-D8C9-13F5-A3AD9B292D26}"/>
              </a:ext>
            </a:extLst>
          </p:cNvPr>
          <p:cNvCxnSpPr>
            <a:cxnSpLocks/>
          </p:cNvCxnSpPr>
          <p:nvPr/>
        </p:nvCxnSpPr>
        <p:spPr>
          <a:xfrm>
            <a:off x="609600" y="1828800"/>
            <a:ext cx="6934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F3C98B18-2FEC-7068-0FA3-C2C2A5BACC60}"/>
              </a:ext>
            </a:extLst>
          </p:cNvPr>
          <p:cNvCxnSpPr>
            <a:cxnSpLocks/>
          </p:cNvCxnSpPr>
          <p:nvPr/>
        </p:nvCxnSpPr>
        <p:spPr>
          <a:xfrm>
            <a:off x="7848600" y="1828800"/>
            <a:ext cx="34275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D07115BB-B8D0-1E36-3D60-BB9D5208E406}"/>
              </a:ext>
            </a:extLst>
          </p:cNvPr>
          <p:cNvSpPr txBox="1"/>
          <p:nvPr/>
        </p:nvSpPr>
        <p:spPr>
          <a:xfrm>
            <a:off x="609600" y="1447800"/>
            <a:ext cx="6934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>
                <a:latin typeface="+mj-lt"/>
              </a:rPr>
              <a:t>브랜드별 매출 실적 달성율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121F5118-B6BB-76A6-1820-CD2C0575A0B4}"/>
              </a:ext>
            </a:extLst>
          </p:cNvPr>
          <p:cNvSpPr txBox="1"/>
          <p:nvPr/>
        </p:nvSpPr>
        <p:spPr>
          <a:xfrm>
            <a:off x="7843411" y="1447800"/>
            <a:ext cx="3432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>
                <a:latin typeface="+mj-lt"/>
              </a:rPr>
              <a:t>브랜드별 주요 이슈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9E28C900-F43D-685D-E0D8-42E3BE3FF34D}"/>
              </a:ext>
            </a:extLst>
          </p:cNvPr>
          <p:cNvSpPr txBox="1"/>
          <p:nvPr/>
        </p:nvSpPr>
        <p:spPr>
          <a:xfrm>
            <a:off x="318790" y="3070625"/>
            <a:ext cx="640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50" dirty="0">
                <a:latin typeface="+mj-lt"/>
              </a:rPr>
              <a:t>100%</a:t>
            </a:r>
            <a:endParaRPr lang="ko-KR" altLang="en-US" sz="1050" dirty="0">
              <a:latin typeface="+mj-lt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C9DA8060-409F-20AA-FC47-A1E9E52D5427}"/>
              </a:ext>
            </a:extLst>
          </p:cNvPr>
          <p:cNvSpPr/>
          <p:nvPr/>
        </p:nvSpPr>
        <p:spPr>
          <a:xfrm>
            <a:off x="7848600" y="1998071"/>
            <a:ext cx="981722" cy="9850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>
                <a:latin typeface="+mj-lt"/>
              </a:rPr>
              <a:t>A</a:t>
            </a:r>
            <a:r>
              <a:rPr lang="ko-KR" altLang="en-US" sz="1400" b="1" dirty="0">
                <a:latin typeface="+mj-lt"/>
              </a:rPr>
              <a:t>브랜드</a:t>
            </a:r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668D63C1-8F1C-381D-1512-AB39AE0D1B31}"/>
              </a:ext>
            </a:extLst>
          </p:cNvPr>
          <p:cNvCxnSpPr>
            <a:cxnSpLocks/>
          </p:cNvCxnSpPr>
          <p:nvPr/>
        </p:nvCxnSpPr>
        <p:spPr>
          <a:xfrm>
            <a:off x="7848600" y="3026544"/>
            <a:ext cx="3427520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C6826A88-F576-5A83-710B-08579BF22E29}"/>
              </a:ext>
            </a:extLst>
          </p:cNvPr>
          <p:cNvSpPr txBox="1"/>
          <p:nvPr/>
        </p:nvSpPr>
        <p:spPr>
          <a:xfrm>
            <a:off x="8915400" y="1998071"/>
            <a:ext cx="2360718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8275" indent="-1682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400" dirty="0">
                <a:latin typeface="+mj-lt"/>
              </a:rPr>
              <a:t>OO, OO </a:t>
            </a:r>
            <a:r>
              <a:rPr lang="ko-KR" altLang="en-US" sz="1400" dirty="0">
                <a:latin typeface="+mj-lt"/>
              </a:rPr>
              <a:t>등 제품이 예상 대비 </a:t>
            </a:r>
            <a:r>
              <a:rPr lang="en-US" altLang="ko-KR" sz="1400" dirty="0">
                <a:latin typeface="+mj-lt"/>
              </a:rPr>
              <a:t>2</a:t>
            </a:r>
            <a:r>
              <a:rPr lang="ko-KR" altLang="en-US" sz="1400" dirty="0">
                <a:latin typeface="+mj-lt"/>
              </a:rPr>
              <a:t>배 이상 판매</a:t>
            </a:r>
            <a:endParaRPr lang="en-US" altLang="ko-KR" sz="1400" dirty="0">
              <a:latin typeface="+mj-lt"/>
            </a:endParaRPr>
          </a:p>
          <a:p>
            <a:pPr marL="168275" indent="-1682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1400" dirty="0">
                <a:latin typeface="+mj-lt"/>
              </a:rPr>
              <a:t>다만</a:t>
            </a:r>
            <a:r>
              <a:rPr lang="en-US" altLang="ko-KR" sz="1400" dirty="0">
                <a:latin typeface="+mj-lt"/>
              </a:rPr>
              <a:t>, </a:t>
            </a:r>
            <a:r>
              <a:rPr lang="ko-KR" altLang="en-US" sz="1400" dirty="0">
                <a:latin typeface="+mj-lt"/>
              </a:rPr>
              <a:t>일부 부진 제품에 대한 판매 개선 필요</a:t>
            </a:r>
            <a:endParaRPr lang="en-US" altLang="ko-KR" sz="1400" dirty="0">
              <a:latin typeface="+mj-lt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E1FEF6F6-DF40-3150-2AE0-CD14207BE231}"/>
              </a:ext>
            </a:extLst>
          </p:cNvPr>
          <p:cNvSpPr/>
          <p:nvPr/>
        </p:nvSpPr>
        <p:spPr>
          <a:xfrm>
            <a:off x="7848600" y="3083885"/>
            <a:ext cx="981722" cy="9850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>
                <a:latin typeface="+mj-lt"/>
              </a:rPr>
              <a:t>B</a:t>
            </a:r>
            <a:r>
              <a:rPr lang="ko-KR" altLang="en-US" sz="1400" b="1" dirty="0">
                <a:latin typeface="+mj-lt"/>
              </a:rPr>
              <a:t>브랜드</a:t>
            </a: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B1C1409C-CF06-DB24-A4BF-0C90C946BBA8}"/>
              </a:ext>
            </a:extLst>
          </p:cNvPr>
          <p:cNvCxnSpPr>
            <a:cxnSpLocks/>
          </p:cNvCxnSpPr>
          <p:nvPr/>
        </p:nvCxnSpPr>
        <p:spPr>
          <a:xfrm>
            <a:off x="7848600" y="4112358"/>
            <a:ext cx="3427520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14F653AC-419F-8B62-4235-905EBE6D2A6A}"/>
              </a:ext>
            </a:extLst>
          </p:cNvPr>
          <p:cNvSpPr txBox="1"/>
          <p:nvPr/>
        </p:nvSpPr>
        <p:spPr>
          <a:xfrm>
            <a:off x="8915400" y="3083885"/>
            <a:ext cx="2360718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8275" indent="-1682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400" dirty="0">
                <a:latin typeface="+mj-lt"/>
              </a:rPr>
              <a:t>OO </a:t>
            </a:r>
            <a:r>
              <a:rPr lang="ko-KR" altLang="en-US" sz="1400" dirty="0">
                <a:latin typeface="+mj-lt"/>
              </a:rPr>
              <a:t>제품이 </a:t>
            </a:r>
            <a:r>
              <a:rPr lang="en-US" altLang="ko-KR" sz="1400" dirty="0">
                <a:latin typeface="+mj-lt"/>
              </a:rPr>
              <a:t>OO </a:t>
            </a:r>
            <a:r>
              <a:rPr lang="ko-KR" altLang="en-US" sz="1400" dirty="0">
                <a:latin typeface="+mj-lt"/>
              </a:rPr>
              <a:t>채널 바이럴</a:t>
            </a:r>
            <a:r>
              <a:rPr lang="en-US" altLang="ko-KR" sz="1400" dirty="0">
                <a:latin typeface="+mj-lt"/>
              </a:rPr>
              <a:t>*</a:t>
            </a:r>
            <a:r>
              <a:rPr lang="ko-KR" altLang="en-US" sz="1400" dirty="0">
                <a:latin typeface="+mj-lt"/>
              </a:rPr>
              <a:t>로 매출 급등</a:t>
            </a:r>
            <a:endParaRPr lang="en-US" altLang="ko-KR" sz="1400" dirty="0">
              <a:latin typeface="+mj-lt"/>
            </a:endParaRPr>
          </a:p>
          <a:p>
            <a:pPr marL="168275" indent="-1682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400" dirty="0">
                <a:latin typeface="+mj-lt"/>
              </a:rPr>
              <a:t>OO,</a:t>
            </a:r>
            <a:r>
              <a:rPr lang="ko-KR" altLang="en-US" sz="1400" dirty="0">
                <a:latin typeface="+mj-lt"/>
              </a:rPr>
              <a:t> </a:t>
            </a:r>
            <a:r>
              <a:rPr lang="en-US" altLang="ko-KR" sz="1400" dirty="0">
                <a:latin typeface="+mj-lt"/>
              </a:rPr>
              <a:t>OO</a:t>
            </a:r>
            <a:r>
              <a:rPr lang="ko-KR" altLang="en-US" sz="1400" dirty="0">
                <a:latin typeface="+mj-lt"/>
              </a:rPr>
              <a:t>도 목표 대비 </a:t>
            </a:r>
            <a:r>
              <a:rPr lang="en-US" altLang="ko-KR" sz="1400" dirty="0">
                <a:latin typeface="+mj-lt"/>
              </a:rPr>
              <a:t>5-10% </a:t>
            </a:r>
            <a:r>
              <a:rPr lang="ko-KR" altLang="en-US" sz="1400" dirty="0">
                <a:latin typeface="+mj-lt"/>
              </a:rPr>
              <a:t>높은 실적 달성 중</a:t>
            </a:r>
            <a:endParaRPr lang="en-US" altLang="ko-KR" sz="1400" dirty="0">
              <a:latin typeface="+mj-lt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6A9A92A8-C4CA-EBD2-B2DF-1B42DDD39798}"/>
              </a:ext>
            </a:extLst>
          </p:cNvPr>
          <p:cNvSpPr/>
          <p:nvPr/>
        </p:nvSpPr>
        <p:spPr>
          <a:xfrm>
            <a:off x="7848600" y="4173621"/>
            <a:ext cx="981722" cy="9850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>
                <a:latin typeface="+mj-lt"/>
              </a:rPr>
              <a:t>C</a:t>
            </a:r>
            <a:r>
              <a:rPr lang="ko-KR" altLang="en-US" sz="1400" b="1" dirty="0">
                <a:latin typeface="+mj-lt"/>
              </a:rPr>
              <a:t>브랜드</a:t>
            </a: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069B7778-6CBD-7012-85B6-2BFD3BEE9D4F}"/>
              </a:ext>
            </a:extLst>
          </p:cNvPr>
          <p:cNvCxnSpPr>
            <a:cxnSpLocks/>
          </p:cNvCxnSpPr>
          <p:nvPr/>
        </p:nvCxnSpPr>
        <p:spPr>
          <a:xfrm>
            <a:off x="7848600" y="5202093"/>
            <a:ext cx="3427520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894252BA-A924-AD32-D275-6F12EC3D6293}"/>
              </a:ext>
            </a:extLst>
          </p:cNvPr>
          <p:cNvSpPr txBox="1"/>
          <p:nvPr/>
        </p:nvSpPr>
        <p:spPr>
          <a:xfrm>
            <a:off x="8915400" y="4173621"/>
            <a:ext cx="2360718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8275" indent="-1682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400" dirty="0">
                <a:latin typeface="+mj-lt"/>
              </a:rPr>
              <a:t>OO, OO </a:t>
            </a:r>
            <a:r>
              <a:rPr lang="ko-KR" altLang="en-US" sz="1400" dirty="0">
                <a:latin typeface="+mj-lt"/>
              </a:rPr>
              <a:t>영향으로 판매 실적 부진</a:t>
            </a:r>
            <a:endParaRPr lang="en-US" altLang="ko-KR" sz="1400" dirty="0">
              <a:latin typeface="+mj-lt"/>
            </a:endParaRPr>
          </a:p>
          <a:p>
            <a:pPr marL="168275" indent="-1682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400" dirty="0">
                <a:latin typeface="+mj-lt"/>
              </a:rPr>
              <a:t>OO, OO </a:t>
            </a:r>
            <a:r>
              <a:rPr lang="ko-KR" altLang="en-US" sz="1400" dirty="0">
                <a:latin typeface="+mj-lt"/>
              </a:rPr>
              <a:t>등 통한 실적 개선 시도 예정</a:t>
            </a:r>
            <a:endParaRPr lang="en-US" altLang="ko-KR" sz="1400" dirty="0">
              <a:latin typeface="+mj-lt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615BB5EE-510D-087D-D546-01D02E9CBC84}"/>
              </a:ext>
            </a:extLst>
          </p:cNvPr>
          <p:cNvSpPr/>
          <p:nvPr/>
        </p:nvSpPr>
        <p:spPr>
          <a:xfrm>
            <a:off x="7843411" y="5263355"/>
            <a:ext cx="981722" cy="9850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>
                <a:latin typeface="+mj-lt"/>
              </a:rPr>
              <a:t>D</a:t>
            </a:r>
            <a:r>
              <a:rPr lang="ko-KR" altLang="en-US" sz="1400" b="1" dirty="0">
                <a:latin typeface="+mj-lt"/>
              </a:rPr>
              <a:t>브랜드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AE0A9BF-BC41-E2ED-8DD9-AC1C708B580A}"/>
              </a:ext>
            </a:extLst>
          </p:cNvPr>
          <p:cNvSpPr txBox="1"/>
          <p:nvPr/>
        </p:nvSpPr>
        <p:spPr>
          <a:xfrm>
            <a:off x="8910211" y="5263355"/>
            <a:ext cx="2360718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8275" indent="-1682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400" dirty="0">
                <a:latin typeface="+mj-lt"/>
              </a:rPr>
              <a:t>OO </a:t>
            </a:r>
            <a:r>
              <a:rPr lang="ko-KR" altLang="en-US" sz="1400" dirty="0">
                <a:latin typeface="+mj-lt"/>
              </a:rPr>
              <a:t>이슈</a:t>
            </a:r>
            <a:r>
              <a:rPr lang="en-US" altLang="ko-KR" sz="1400" dirty="0">
                <a:latin typeface="+mj-lt"/>
              </a:rPr>
              <a:t>**</a:t>
            </a:r>
            <a:r>
              <a:rPr lang="ko-KR" altLang="en-US" sz="1400" dirty="0">
                <a:latin typeface="+mj-lt"/>
              </a:rPr>
              <a:t>에도 불구 준수한 판매 실적 달성 중</a:t>
            </a:r>
            <a:endParaRPr lang="en-US" altLang="ko-KR" sz="1400" dirty="0">
              <a:latin typeface="+mj-lt"/>
            </a:endParaRPr>
          </a:p>
          <a:p>
            <a:pPr marL="168275" indent="-1682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1400" dirty="0">
                <a:latin typeface="+mj-lt"/>
              </a:rPr>
              <a:t>추후 </a:t>
            </a:r>
            <a:r>
              <a:rPr lang="en-US" altLang="ko-KR" sz="1400" dirty="0">
                <a:latin typeface="+mj-lt"/>
              </a:rPr>
              <a:t>OO, OO </a:t>
            </a:r>
            <a:r>
              <a:rPr lang="ko-KR" altLang="en-US" sz="1400" dirty="0">
                <a:latin typeface="+mj-lt"/>
              </a:rPr>
              <a:t>등 통한 추가 대응 예정</a:t>
            </a:r>
            <a:endParaRPr lang="en-US" altLang="ko-KR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18808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김영롱</dc:creator>
  <cp:lastModifiedBy>김영롱</cp:lastModifiedBy>
  <cp:revision>2</cp:revision>
  <dcterms:created xsi:type="dcterms:W3CDTF">2024-06-01T03:50:33Z</dcterms:created>
  <dcterms:modified xsi:type="dcterms:W3CDTF">2024-06-04T06:26:06Z</dcterms:modified>
</cp:coreProperties>
</file>