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83" autoAdjust="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A시장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'15</c:v>
                </c:pt>
                <c:pt idx="1">
                  <c:v>'16</c:v>
                </c:pt>
                <c:pt idx="2">
                  <c:v>'17</c:v>
                </c:pt>
                <c:pt idx="3">
                  <c:v>'18</c:v>
                </c:pt>
                <c:pt idx="4">
                  <c:v>'19</c:v>
                </c:pt>
                <c:pt idx="5">
                  <c:v>'20</c:v>
                </c:pt>
                <c:pt idx="6">
                  <c:v>'21</c:v>
                </c:pt>
                <c:pt idx="7">
                  <c:v>'22</c:v>
                </c:pt>
                <c:pt idx="8">
                  <c:v>'23</c:v>
                </c:pt>
              </c:strCache>
            </c:strRef>
          </c:cat>
          <c:val>
            <c:numRef>
              <c:f>Sheet1!$B$2:$B$10</c:f>
              <c:numCache>
                <c:formatCode>0.0_ </c:formatCode>
                <c:ptCount val="9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8</c:v>
                </c:pt>
                <c:pt idx="5">
                  <c:v>5</c:v>
                </c:pt>
                <c:pt idx="6">
                  <c:v>7</c:v>
                </c:pt>
                <c:pt idx="7">
                  <c:v>9</c:v>
                </c:pt>
                <c:pt idx="8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C7-49C3-A17B-5B8933DB31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B시장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'15</c:v>
                </c:pt>
                <c:pt idx="1">
                  <c:v>'16</c:v>
                </c:pt>
                <c:pt idx="2">
                  <c:v>'17</c:v>
                </c:pt>
                <c:pt idx="3">
                  <c:v>'18</c:v>
                </c:pt>
                <c:pt idx="4">
                  <c:v>'19</c:v>
                </c:pt>
                <c:pt idx="5">
                  <c:v>'20</c:v>
                </c:pt>
                <c:pt idx="6">
                  <c:v>'21</c:v>
                </c:pt>
                <c:pt idx="7">
                  <c:v>'22</c:v>
                </c:pt>
                <c:pt idx="8">
                  <c:v>'23</c:v>
                </c:pt>
              </c:strCache>
            </c:strRef>
          </c:cat>
          <c:val>
            <c:numRef>
              <c:f>Sheet1!$C$2:$C$10</c:f>
              <c:numCache>
                <c:formatCode>0.0_ </c:formatCode>
                <c:ptCount val="9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5.8</c:v>
                </c:pt>
                <c:pt idx="5">
                  <c:v>8.8000000000000007</c:v>
                </c:pt>
                <c:pt idx="6">
                  <c:v>3.6</c:v>
                </c:pt>
                <c:pt idx="7">
                  <c:v>5.6</c:v>
                </c:pt>
                <c:pt idx="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C7-49C3-A17B-5B8933DB318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C시장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'15</c:v>
                </c:pt>
                <c:pt idx="1">
                  <c:v>'16</c:v>
                </c:pt>
                <c:pt idx="2">
                  <c:v>'17</c:v>
                </c:pt>
                <c:pt idx="3">
                  <c:v>'18</c:v>
                </c:pt>
                <c:pt idx="4">
                  <c:v>'19</c:v>
                </c:pt>
                <c:pt idx="5">
                  <c:v>'20</c:v>
                </c:pt>
                <c:pt idx="6">
                  <c:v>'21</c:v>
                </c:pt>
                <c:pt idx="7">
                  <c:v>'22</c:v>
                </c:pt>
                <c:pt idx="8">
                  <c:v>'23</c:v>
                </c:pt>
              </c:strCache>
            </c:strRef>
          </c:cat>
          <c:val>
            <c:numRef>
              <c:f>Sheet1!$D$2:$D$10</c:f>
              <c:numCache>
                <c:formatCode>0.0_ </c:formatCode>
                <c:ptCount val="9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3.6</c:v>
                </c:pt>
                <c:pt idx="5">
                  <c:v>4</c:v>
                </c:pt>
                <c:pt idx="6">
                  <c:v>6</c:v>
                </c:pt>
                <c:pt idx="7">
                  <c:v>10</c:v>
                </c:pt>
                <c:pt idx="8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C7-49C3-A17B-5B8933DB31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578927727"/>
        <c:axId val="1582462543"/>
      </c:barChart>
      <c:catAx>
        <c:axId val="1578927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2462543"/>
        <c:crosses val="autoZero"/>
        <c:auto val="1"/>
        <c:lblAlgn val="ctr"/>
        <c:lblOffset val="100"/>
        <c:noMultiLvlLbl val="0"/>
      </c:catAx>
      <c:valAx>
        <c:axId val="1582462543"/>
        <c:scaling>
          <c:orientation val="minMax"/>
        </c:scaling>
        <c:delete val="0"/>
        <c:axPos val="l"/>
        <c:numFmt formatCode="0_ 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789277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BAA87-9DDB-4468-2239-819538767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A98344-E523-F664-E302-4EE29E3D2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EEDB7-9F4A-22E4-B1D3-A5AA5F3A4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FC7F6-C4EC-9501-D6DF-CEBFF9D2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12CF7-571A-2CCB-E51F-7687E0A46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312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41041-E695-E958-6AD5-04E9955BF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99965E-9702-CBDF-54AC-EA3A11C52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32A83-D2EE-CD98-431A-693777678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0E660-B509-AB89-D4B4-FBFCE1ABD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ACF46-C2B6-01E4-C63B-8E29B9AF4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369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2AD2CF-7E3E-01E0-ACD1-03A485134B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86761D-9935-0BF1-57E9-060A7CED4E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A18ED-C4BD-6743-DF00-BE2EAB0B1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C543C-1459-975E-E070-70DD78136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DCBD3-60F7-C2D1-7D38-CF1D5CC1A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1340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628C0-96A4-88BB-3FDB-4C7EFA8C6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E00EC-2843-CED7-D99C-45EEA3395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459DD-70C2-A1FC-E6B2-658642FCC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1933F-41F3-F021-5B11-DD4E5EA54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109E8-0261-A422-3F15-2F4893FED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73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74DF3-AD51-9BD1-DDAE-E6F45904F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2F3C4-0034-64CE-BD7C-5DF4F6DD2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B8A90-60B0-38C7-CB4F-6E5ACDFF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5ADB2-3A2F-164B-2DE3-D2F66322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39098-FB71-CEA0-2570-29CF0A5C1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95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FEE4D-D038-3BCA-16C2-892E7F4A5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8D628-178A-3C94-4289-1477EEA489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B6D504-8429-483F-99D0-C82AC1AD2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B04FE8-81A1-3D6C-8EB4-7757C8700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21BA3B-AEE5-C362-5265-75C3C4B64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4633C-035B-104F-9A11-BBB5AFEA2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00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8F9B2-A581-C05A-A17E-66CAB1E88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B74051-B250-65B5-52FC-A7ED08F7B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76767-5146-C71B-2576-D69ACA05F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554E26-1112-7F67-1B03-7FE2CF0032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2B5629-995D-972C-8991-2AD51912A6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69E29C-7F55-30BD-C4BE-2889D86F2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39FE69-1005-1F14-E621-0F9514795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E379C9-634F-036C-7C08-8A4722071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94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22E66-C891-DECE-5909-F193EC96D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960541-620B-D426-9B5C-56413667A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28CCA9-2BFB-CC5A-07EA-7C4873C27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E91C5A-A9DF-B090-3FC4-7595E1B8A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553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08856A-A289-AA5F-C85E-99CEBA02E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958F50-4EFA-3EB8-6804-E57A1CA80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6C8EF6-44FA-1801-958A-9F2966A4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4601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6CCBE-B468-C116-CB8D-A50DC38D4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64E3A-4691-06E1-9FE7-6F888F240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08D319-09D4-9867-D086-41E701D2C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2AD85-6DF2-8DD7-8401-0EF29C66D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86755-DDF4-C1A5-869B-E2A52DE6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A1C31-5129-DBB7-1C86-174DF5F29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53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083B3-6FCC-D80A-B58A-86CCDD66B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02937B-E382-4610-6659-597475B10D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FBA7F3-748E-BECC-0983-FDB4D5A47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59414-46F4-4A31-9D74-09A65681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09C-889B-4935-884C-3E1E459EA1C9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0F64E-819A-FBE0-E7E1-4E5850056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3514FE-9123-D673-3AA6-C6ACED42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940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F51992-1C21-B2AD-4D24-C661000A9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6591E2-A1FC-EDD2-4D72-EB72B3542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02611-75A7-A26D-E424-DE2F5B770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99A09C-889B-4935-884C-3E1E459EA1C9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92AD7-2E59-7CFB-045F-4C09F5FF89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420FF-CA34-3705-3D55-CFB16057A5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6A077F-1616-4893-AC9A-C9C95E09CE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68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DAE892-60D7-4CDE-C378-C456017B7C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095E2B65-29F0-3C48-9CB4-5712FE70F917}"/>
              </a:ext>
            </a:extLst>
          </p:cNvPr>
          <p:cNvSpPr/>
          <p:nvPr/>
        </p:nvSpPr>
        <p:spPr>
          <a:xfrm>
            <a:off x="5881456" y="5069891"/>
            <a:ext cx="1524000" cy="276998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lt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03E4F8F-9B97-1793-8F26-29FB8F12511E}"/>
              </a:ext>
            </a:extLst>
          </p:cNvPr>
          <p:cNvSpPr/>
          <p:nvPr/>
        </p:nvSpPr>
        <p:spPr>
          <a:xfrm>
            <a:off x="5894034" y="3789370"/>
            <a:ext cx="1524000" cy="276998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18DBDF-E731-320F-A490-BB0FAC87DBE1}"/>
              </a:ext>
            </a:extLst>
          </p:cNvPr>
          <p:cNvSpPr txBox="1"/>
          <p:nvPr/>
        </p:nvSpPr>
        <p:spPr>
          <a:xfrm>
            <a:off x="243840" y="170156"/>
            <a:ext cx="11704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+mj-lt"/>
              </a:rPr>
              <a:t>OO </a:t>
            </a:r>
            <a:r>
              <a:rPr lang="ko-KR" altLang="en-US" sz="2000" dirty="0">
                <a:latin typeface="+mj-lt"/>
              </a:rPr>
              <a:t>시장은 총 </a:t>
            </a:r>
            <a:r>
              <a:rPr lang="en-US" altLang="ko-KR" sz="2000" dirty="0">
                <a:latin typeface="+mj-lt"/>
              </a:rPr>
              <a:t>35</a:t>
            </a:r>
            <a:r>
              <a:rPr lang="ko-KR" altLang="en-US" sz="2000" dirty="0">
                <a:latin typeface="+mj-lt"/>
              </a:rPr>
              <a:t>조 원 규모로 최근 </a:t>
            </a:r>
            <a:r>
              <a:rPr lang="en-US" altLang="ko-KR" sz="2000" dirty="0">
                <a:latin typeface="+mj-lt"/>
              </a:rPr>
              <a:t>5</a:t>
            </a:r>
            <a:r>
              <a:rPr lang="ko-KR" altLang="en-US" sz="2000" dirty="0">
                <a:latin typeface="+mj-lt"/>
              </a:rPr>
              <a:t>년 간 </a:t>
            </a:r>
            <a:r>
              <a:rPr lang="en-US" altLang="ko-KR" sz="2000" dirty="0">
                <a:latin typeface="+mj-lt"/>
              </a:rPr>
              <a:t>A </a:t>
            </a:r>
            <a:r>
              <a:rPr lang="ko-KR" altLang="en-US" sz="2000" dirty="0">
                <a:latin typeface="+mj-lt"/>
              </a:rPr>
              <a:t>분야는 </a:t>
            </a:r>
            <a:r>
              <a:rPr lang="en-US" altLang="ko-KR" sz="2000" dirty="0">
                <a:latin typeface="+mj-lt"/>
              </a:rPr>
              <a:t>18.0%, B </a:t>
            </a:r>
            <a:r>
              <a:rPr lang="ko-KR" altLang="en-US" sz="2000" dirty="0">
                <a:latin typeface="+mj-lt"/>
              </a:rPr>
              <a:t>분야는 </a:t>
            </a:r>
            <a:r>
              <a:rPr lang="en-US" altLang="ko-KR" sz="2000" dirty="0">
                <a:latin typeface="+mj-lt"/>
              </a:rPr>
              <a:t>19.9%, C </a:t>
            </a:r>
            <a:r>
              <a:rPr lang="ko-KR" altLang="en-US" sz="2000" dirty="0">
                <a:latin typeface="+mj-lt"/>
              </a:rPr>
              <a:t>분야는 </a:t>
            </a:r>
            <a:r>
              <a:rPr lang="en-US" altLang="ko-KR" sz="2000" dirty="0">
                <a:latin typeface="+mj-lt"/>
              </a:rPr>
              <a:t>20.1%</a:t>
            </a:r>
            <a:r>
              <a:rPr lang="ko-KR" altLang="en-US" sz="2000" dirty="0">
                <a:latin typeface="+mj-lt"/>
              </a:rPr>
              <a:t>의 연평균 성장률을 보이고 있음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EF94B04-6E61-AF0D-6930-A5971350B10C}"/>
              </a:ext>
            </a:extLst>
          </p:cNvPr>
          <p:cNvCxnSpPr>
            <a:cxnSpLocks/>
          </p:cNvCxnSpPr>
          <p:nvPr/>
        </p:nvCxnSpPr>
        <p:spPr>
          <a:xfrm>
            <a:off x="609600" y="1828800"/>
            <a:ext cx="6934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DB3BB95-708C-2D77-5C8F-64B675C22A51}"/>
              </a:ext>
            </a:extLst>
          </p:cNvPr>
          <p:cNvCxnSpPr>
            <a:cxnSpLocks/>
          </p:cNvCxnSpPr>
          <p:nvPr/>
        </p:nvCxnSpPr>
        <p:spPr>
          <a:xfrm>
            <a:off x="7848600" y="1828800"/>
            <a:ext cx="34275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335A8E1-6BB2-8CDC-27C2-565BC8A26E6D}"/>
              </a:ext>
            </a:extLst>
          </p:cNvPr>
          <p:cNvSpPr txBox="1"/>
          <p:nvPr/>
        </p:nvSpPr>
        <p:spPr>
          <a:xfrm>
            <a:off x="0" y="6521390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latin typeface="+mj-lt"/>
                <a:ea typeface="Pretendard" panose="02000503000000020004" pitchFamily="50" charset="-127"/>
                <a:cs typeface="Pretendard" panose="02000503000000020004" pitchFamily="50" charset="-127"/>
              </a:rPr>
              <a:t>*OO</a:t>
            </a:r>
            <a:r>
              <a:rPr lang="ko-KR" altLang="en-US" sz="800" dirty="0">
                <a:latin typeface="+mj-lt"/>
                <a:ea typeface="Pretendard" panose="02000503000000020004" pitchFamily="50" charset="-127"/>
                <a:cs typeface="Pretendard" panose="02000503000000020004" pitchFamily="50" charset="-127"/>
              </a:rPr>
              <a:t> 기준으로 산정된 시장 규모로 </a:t>
            </a:r>
            <a:r>
              <a:rPr lang="en-US" altLang="ko-KR" sz="800" dirty="0">
                <a:latin typeface="+mj-lt"/>
                <a:ea typeface="Pretendard" panose="02000503000000020004" pitchFamily="50" charset="-127"/>
                <a:cs typeface="Pretendard" panose="02000503000000020004" pitchFamily="50" charset="-127"/>
              </a:rPr>
              <a:t>OO, OO </a:t>
            </a:r>
            <a:r>
              <a:rPr lang="ko-KR" altLang="en-US" sz="800" dirty="0">
                <a:latin typeface="+mj-lt"/>
                <a:ea typeface="Pretendard" panose="02000503000000020004" pitchFamily="50" charset="-127"/>
                <a:cs typeface="Pretendard" panose="02000503000000020004" pitchFamily="50" charset="-127"/>
              </a:rPr>
              <a:t>등을 포함</a:t>
            </a:r>
            <a:r>
              <a:rPr lang="en-US" altLang="ko-KR" sz="800" dirty="0">
                <a:latin typeface="+mj-lt"/>
                <a:ea typeface="Pretendard" panose="02000503000000020004" pitchFamily="50" charset="-127"/>
                <a:cs typeface="Pretendard" panose="02000503000000020004" pitchFamily="50" charset="-127"/>
              </a:rPr>
              <a:t>; **OO</a:t>
            </a:r>
            <a:r>
              <a:rPr lang="ko-KR" altLang="en-US" sz="800" dirty="0">
                <a:latin typeface="+mj-lt"/>
                <a:ea typeface="Pretendard" panose="02000503000000020004" pitchFamily="50" charset="-127"/>
                <a:cs typeface="Pretendard" panose="02000503000000020004" pitchFamily="50" charset="-127"/>
              </a:rPr>
              <a:t> 등의 매출을 제외</a:t>
            </a:r>
            <a:endParaRPr lang="en-US" altLang="ko-KR" sz="800" dirty="0">
              <a:latin typeface="+mj-lt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 dirty="0">
                <a:latin typeface="+mj-lt"/>
                <a:ea typeface="Pretendard" panose="02000503000000020004" pitchFamily="50" charset="-127"/>
                <a:cs typeface="Pretendard" panose="02000503000000020004" pitchFamily="50" charset="-127"/>
              </a:rPr>
              <a:t>Source: Company Data, KOSIS, OO</a:t>
            </a:r>
            <a:r>
              <a:rPr lang="ko-KR" altLang="en-US" sz="800" dirty="0">
                <a:latin typeface="+mj-lt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800" dirty="0">
                <a:latin typeface="+mj-lt"/>
                <a:ea typeface="Pretendard" panose="02000503000000020004" pitchFamily="50" charset="-127"/>
                <a:cs typeface="Pretendard" panose="02000503000000020004" pitchFamily="50" charset="-127"/>
              </a:rPr>
              <a:t>Database, OO Information</a:t>
            </a:r>
            <a:endParaRPr lang="ko-KR" altLang="en-US" sz="800" dirty="0">
              <a:latin typeface="+mj-lt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443A7B-3741-62AF-3E4A-7307BF31C6E1}"/>
              </a:ext>
            </a:extLst>
          </p:cNvPr>
          <p:cNvSpPr txBox="1"/>
          <p:nvPr/>
        </p:nvSpPr>
        <p:spPr>
          <a:xfrm>
            <a:off x="609600" y="1447800"/>
            <a:ext cx="6934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latin typeface="+mj-lt"/>
              </a:rPr>
              <a:t>세그먼트별 </a:t>
            </a:r>
            <a:r>
              <a:rPr lang="en-US" altLang="ko-KR" b="1" dirty="0">
                <a:latin typeface="+mj-lt"/>
              </a:rPr>
              <a:t>OO </a:t>
            </a:r>
            <a:r>
              <a:rPr lang="ko-KR" altLang="en-US" b="1" dirty="0">
                <a:latin typeface="+mj-lt"/>
              </a:rPr>
              <a:t>시장 규모</a:t>
            </a:r>
            <a:r>
              <a:rPr lang="en-US" altLang="ko-KR" b="1" dirty="0">
                <a:latin typeface="+mj-lt"/>
              </a:rPr>
              <a:t>*</a:t>
            </a:r>
            <a:endParaRPr lang="ko-KR" altLang="en-US" b="1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F03B66-D783-F39F-4298-81CCDAFFB052}"/>
              </a:ext>
            </a:extLst>
          </p:cNvPr>
          <p:cNvSpPr txBox="1"/>
          <p:nvPr/>
        </p:nvSpPr>
        <p:spPr>
          <a:xfrm>
            <a:off x="7843411" y="1447800"/>
            <a:ext cx="3432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latin typeface="+mj-lt"/>
              </a:rPr>
              <a:t>세부 </a:t>
            </a:r>
            <a:r>
              <a:rPr lang="ko-KR" altLang="en-US" b="1" dirty="0" err="1">
                <a:latin typeface="+mj-lt"/>
              </a:rPr>
              <a:t>시장별</a:t>
            </a:r>
            <a:r>
              <a:rPr lang="ko-KR" altLang="en-US" b="1" dirty="0">
                <a:latin typeface="+mj-lt"/>
              </a:rPr>
              <a:t> 핵심 동향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F0752BCC-C1C1-AFDA-54E4-35237B2F8678}"/>
              </a:ext>
            </a:extLst>
          </p:cNvPr>
          <p:cNvGraphicFramePr/>
          <p:nvPr/>
        </p:nvGraphicFramePr>
        <p:xfrm>
          <a:off x="609600" y="2071214"/>
          <a:ext cx="5257800" cy="4261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AF4BC041-DA23-E5EC-779B-8AFBA7E28187}"/>
              </a:ext>
            </a:extLst>
          </p:cNvPr>
          <p:cNvSpPr txBox="1"/>
          <p:nvPr/>
        </p:nvSpPr>
        <p:spPr>
          <a:xfrm>
            <a:off x="1057261" y="4817156"/>
            <a:ext cx="533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latin typeface="+mj-lt"/>
              </a:rPr>
              <a:t>8.7</a:t>
            </a:r>
            <a:endParaRPr lang="ko-KR" altLang="en-US" sz="1200" b="1" dirty="0"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723C47-A2D6-AFFF-637D-25EEDC9F9D0B}"/>
              </a:ext>
            </a:extLst>
          </p:cNvPr>
          <p:cNvSpPr txBox="1"/>
          <p:nvPr/>
        </p:nvSpPr>
        <p:spPr>
          <a:xfrm>
            <a:off x="1574510" y="4791722"/>
            <a:ext cx="533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latin typeface="+mj-lt"/>
              </a:rPr>
              <a:t>8.9</a:t>
            </a:r>
            <a:endParaRPr lang="ko-KR" altLang="en-US" sz="1200" b="1" dirty="0"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744CF58-2F74-6DF9-A256-6AED51F861F0}"/>
              </a:ext>
            </a:extLst>
          </p:cNvPr>
          <p:cNvSpPr txBox="1"/>
          <p:nvPr/>
        </p:nvSpPr>
        <p:spPr>
          <a:xfrm>
            <a:off x="2091759" y="4876800"/>
            <a:ext cx="533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latin typeface="+mj-lt"/>
              </a:rPr>
              <a:t>8.3</a:t>
            </a:r>
            <a:endParaRPr lang="ko-KR" altLang="en-US" sz="1200" b="1" dirty="0"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318B70E-B5AC-C113-74D5-490909AF8B0A}"/>
              </a:ext>
            </a:extLst>
          </p:cNvPr>
          <p:cNvSpPr txBox="1"/>
          <p:nvPr/>
        </p:nvSpPr>
        <p:spPr>
          <a:xfrm>
            <a:off x="2609008" y="4486922"/>
            <a:ext cx="533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latin typeface="+mj-lt"/>
              </a:rPr>
              <a:t>12.3</a:t>
            </a:r>
            <a:endParaRPr lang="ko-KR" altLang="en-US" sz="1200" b="1" dirty="0"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438E77C-02FF-F61E-53ED-F4B493AC1A83}"/>
              </a:ext>
            </a:extLst>
          </p:cNvPr>
          <p:cNvSpPr txBox="1"/>
          <p:nvPr/>
        </p:nvSpPr>
        <p:spPr>
          <a:xfrm>
            <a:off x="3126257" y="4011968"/>
            <a:ext cx="533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latin typeface="+mj-lt"/>
              </a:rPr>
              <a:t>17.4</a:t>
            </a:r>
            <a:endParaRPr lang="ko-KR" altLang="en-US" sz="1200" b="1" dirty="0"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C9E9EB-AE08-0CB5-9E61-61398713E5F2}"/>
              </a:ext>
            </a:extLst>
          </p:cNvPr>
          <p:cNvSpPr txBox="1"/>
          <p:nvPr/>
        </p:nvSpPr>
        <p:spPr>
          <a:xfrm>
            <a:off x="3643506" y="3989034"/>
            <a:ext cx="533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latin typeface="+mj-lt"/>
              </a:rPr>
              <a:t>17.8</a:t>
            </a:r>
            <a:endParaRPr lang="ko-KR" altLang="en-US" sz="1200" b="1" dirty="0">
              <a:latin typeface="+mj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177BB35-C576-FA1B-422C-60720517C7FE}"/>
              </a:ext>
            </a:extLst>
          </p:cNvPr>
          <p:cNvSpPr txBox="1"/>
          <p:nvPr/>
        </p:nvSpPr>
        <p:spPr>
          <a:xfrm>
            <a:off x="4160755" y="4097044"/>
            <a:ext cx="533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latin typeface="+mj-lt"/>
              </a:rPr>
              <a:t>16.6</a:t>
            </a:r>
            <a:endParaRPr lang="ko-KR" altLang="en-US" sz="1200" b="1" dirty="0"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6C8604B-5F3E-9BD4-9267-4B5F909A685E}"/>
              </a:ext>
            </a:extLst>
          </p:cNvPr>
          <p:cNvSpPr txBox="1"/>
          <p:nvPr/>
        </p:nvSpPr>
        <p:spPr>
          <a:xfrm>
            <a:off x="4678004" y="3362845"/>
            <a:ext cx="533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latin typeface="+mj-lt"/>
              </a:rPr>
              <a:t>24.6</a:t>
            </a:r>
            <a:endParaRPr lang="ko-KR" altLang="en-US" sz="1200" b="1" dirty="0"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90869A3-BE43-D714-62A7-60C89A725D28}"/>
              </a:ext>
            </a:extLst>
          </p:cNvPr>
          <p:cNvSpPr txBox="1"/>
          <p:nvPr/>
        </p:nvSpPr>
        <p:spPr>
          <a:xfrm>
            <a:off x="5195253" y="2411766"/>
            <a:ext cx="533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latin typeface="+mj-lt"/>
              </a:rPr>
              <a:t>35.0</a:t>
            </a:r>
            <a:endParaRPr lang="ko-KR" altLang="en-US" sz="1200" b="1" dirty="0">
              <a:latin typeface="+mj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8FBF00-61AC-FC77-12CA-9BFF763353C5}"/>
              </a:ext>
            </a:extLst>
          </p:cNvPr>
          <p:cNvSpPr txBox="1"/>
          <p:nvPr/>
        </p:nvSpPr>
        <p:spPr>
          <a:xfrm>
            <a:off x="5816442" y="1981200"/>
            <a:ext cx="8518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u="sng" dirty="0">
                <a:latin typeface="+mj-lt"/>
              </a:rPr>
              <a:t>CAGR</a:t>
            </a:r>
          </a:p>
          <a:p>
            <a:pPr algn="ctr"/>
            <a:r>
              <a:rPr lang="en-US" altLang="ko-KR" sz="1100" dirty="0">
                <a:latin typeface="+mj-lt"/>
              </a:rPr>
              <a:t>(’15-’19)</a:t>
            </a:r>
            <a:endParaRPr lang="ko-KR" altLang="en-US" sz="1100" dirty="0">
              <a:latin typeface="+mj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9CF3620-E2FF-689E-00DF-5277DCC13B18}"/>
              </a:ext>
            </a:extLst>
          </p:cNvPr>
          <p:cNvSpPr txBox="1"/>
          <p:nvPr/>
        </p:nvSpPr>
        <p:spPr>
          <a:xfrm>
            <a:off x="6688262" y="1981200"/>
            <a:ext cx="8518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u="sng" dirty="0">
                <a:latin typeface="+mj-lt"/>
              </a:rPr>
              <a:t>CAGR</a:t>
            </a:r>
          </a:p>
          <a:p>
            <a:pPr algn="ctr"/>
            <a:r>
              <a:rPr lang="en-US" altLang="ko-KR" sz="1100" dirty="0">
                <a:latin typeface="+mj-lt"/>
              </a:rPr>
              <a:t>(’19-’23)</a:t>
            </a:r>
            <a:endParaRPr lang="ko-KR" altLang="en-US" sz="1100" dirty="0">
              <a:latin typeface="+mj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DEE4F27-DD7B-A5B1-6E98-F787F32FFC79}"/>
              </a:ext>
            </a:extLst>
          </p:cNvPr>
          <p:cNvSpPr txBox="1"/>
          <p:nvPr/>
        </p:nvSpPr>
        <p:spPr>
          <a:xfrm>
            <a:off x="5827452" y="2402888"/>
            <a:ext cx="829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latin typeface="+mj-lt"/>
              </a:rPr>
              <a:t>18.9%</a:t>
            </a:r>
            <a:endParaRPr lang="ko-KR" altLang="en-US" sz="1200" dirty="0">
              <a:latin typeface="+mj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C88AE3-18F4-399E-EB77-2F2C5A06FDED}"/>
              </a:ext>
            </a:extLst>
          </p:cNvPr>
          <p:cNvSpPr txBox="1"/>
          <p:nvPr/>
        </p:nvSpPr>
        <p:spPr>
          <a:xfrm>
            <a:off x="6699272" y="2402888"/>
            <a:ext cx="829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latin typeface="+mj-lt"/>
              </a:rPr>
              <a:t>19.1%</a:t>
            </a:r>
            <a:endParaRPr lang="ko-KR" altLang="en-US" sz="1200" dirty="0">
              <a:latin typeface="+mj-lt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7EC2275-44A6-9179-6C51-64702459687E}"/>
              </a:ext>
            </a:extLst>
          </p:cNvPr>
          <p:cNvSpPr txBox="1"/>
          <p:nvPr/>
        </p:nvSpPr>
        <p:spPr>
          <a:xfrm>
            <a:off x="5827452" y="2888570"/>
            <a:ext cx="829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latin typeface="+mj-lt"/>
              </a:rPr>
              <a:t>15.8%</a:t>
            </a:r>
            <a:endParaRPr lang="ko-KR" altLang="en-US" sz="1200" dirty="0">
              <a:latin typeface="+mj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A347EAC-0BEC-AD10-3AD4-84F9A93D3B5A}"/>
              </a:ext>
            </a:extLst>
          </p:cNvPr>
          <p:cNvSpPr txBox="1"/>
          <p:nvPr/>
        </p:nvSpPr>
        <p:spPr>
          <a:xfrm>
            <a:off x="6699272" y="2888570"/>
            <a:ext cx="829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latin typeface="+mj-lt"/>
              </a:rPr>
              <a:t>20.1%</a:t>
            </a:r>
            <a:endParaRPr lang="ko-KR" altLang="en-US" sz="1200" dirty="0"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469A2C7-110D-AA65-C24B-7C3FD9468D54}"/>
              </a:ext>
            </a:extLst>
          </p:cNvPr>
          <p:cNvSpPr txBox="1"/>
          <p:nvPr/>
        </p:nvSpPr>
        <p:spPr>
          <a:xfrm>
            <a:off x="5827452" y="3780492"/>
            <a:ext cx="829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latin typeface="+mj-lt"/>
              </a:rPr>
              <a:t>24.7%</a:t>
            </a:r>
            <a:endParaRPr lang="ko-KR" altLang="en-US" sz="1200" dirty="0">
              <a:latin typeface="+mj-l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A935802-0BA5-F827-AAA6-A4FFE7DDAB96}"/>
              </a:ext>
            </a:extLst>
          </p:cNvPr>
          <p:cNvSpPr txBox="1"/>
          <p:nvPr/>
        </p:nvSpPr>
        <p:spPr>
          <a:xfrm>
            <a:off x="6699272" y="3780492"/>
            <a:ext cx="829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latin typeface="+mj-lt"/>
              </a:rPr>
              <a:t>19.9%</a:t>
            </a:r>
            <a:endParaRPr lang="ko-KR" altLang="en-US" sz="1200" dirty="0">
              <a:latin typeface="+mj-lt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90CF486-6F26-7DE1-1AC2-85B7AB256B97}"/>
              </a:ext>
            </a:extLst>
          </p:cNvPr>
          <p:cNvSpPr txBox="1"/>
          <p:nvPr/>
        </p:nvSpPr>
        <p:spPr>
          <a:xfrm>
            <a:off x="5827452" y="5065879"/>
            <a:ext cx="829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latin typeface="+mj-lt"/>
              </a:rPr>
              <a:t>16.8%</a:t>
            </a:r>
            <a:endParaRPr lang="ko-KR" altLang="en-US" sz="1200" dirty="0">
              <a:latin typeface="+mj-lt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00E0AAF-AB82-07D5-DB7F-07F65253A0CF}"/>
              </a:ext>
            </a:extLst>
          </p:cNvPr>
          <p:cNvSpPr txBox="1"/>
          <p:nvPr/>
        </p:nvSpPr>
        <p:spPr>
          <a:xfrm>
            <a:off x="6699272" y="5065879"/>
            <a:ext cx="829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latin typeface="+mj-lt"/>
              </a:rPr>
              <a:t>18.0%</a:t>
            </a:r>
            <a:endParaRPr lang="ko-KR" altLang="en-US" sz="1200" dirty="0">
              <a:latin typeface="+mj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DB9622E-4893-B596-25C4-9C4CEB9AA857}"/>
              </a:ext>
            </a:extLst>
          </p:cNvPr>
          <p:cNvSpPr/>
          <p:nvPr/>
        </p:nvSpPr>
        <p:spPr>
          <a:xfrm>
            <a:off x="7848600" y="1998070"/>
            <a:ext cx="981722" cy="13092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latin typeface="+mj-lt"/>
              </a:rPr>
              <a:t>A</a:t>
            </a:r>
            <a:r>
              <a:rPr lang="ko-KR" altLang="en-US" sz="1400" b="1" dirty="0">
                <a:latin typeface="+mj-lt"/>
              </a:rPr>
              <a:t>시장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F547DF5-00DB-6CF3-EA70-0C7C811D8A6C}"/>
              </a:ext>
            </a:extLst>
          </p:cNvPr>
          <p:cNvSpPr/>
          <p:nvPr/>
        </p:nvSpPr>
        <p:spPr>
          <a:xfrm>
            <a:off x="7848600" y="3439163"/>
            <a:ext cx="981722" cy="130927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latin typeface="+mj-lt"/>
              </a:rPr>
              <a:t>B</a:t>
            </a:r>
            <a:r>
              <a:rPr lang="ko-KR" altLang="en-US" sz="1400" b="1" dirty="0">
                <a:latin typeface="+mj-lt"/>
              </a:rPr>
              <a:t>시장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7263D9C-8912-0A7E-AC61-C8D8CF9BD02D}"/>
              </a:ext>
            </a:extLst>
          </p:cNvPr>
          <p:cNvSpPr/>
          <p:nvPr/>
        </p:nvSpPr>
        <p:spPr>
          <a:xfrm>
            <a:off x="7848600" y="4895039"/>
            <a:ext cx="981722" cy="13092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>
                <a:solidFill>
                  <a:schemeClr val="tx1"/>
                </a:solidFill>
                <a:latin typeface="+mj-lt"/>
              </a:rPr>
              <a:t>C</a:t>
            </a:r>
            <a:r>
              <a:rPr lang="ko-KR" altLang="en-US" sz="1400" b="1" dirty="0">
                <a:solidFill>
                  <a:schemeClr val="tx1"/>
                </a:solidFill>
                <a:latin typeface="+mj-lt"/>
              </a:rPr>
              <a:t>시장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7986986-2752-CC3E-23DC-F2E21CBFBC00}"/>
              </a:ext>
            </a:extLst>
          </p:cNvPr>
          <p:cNvCxnSpPr>
            <a:cxnSpLocks/>
          </p:cNvCxnSpPr>
          <p:nvPr/>
        </p:nvCxnSpPr>
        <p:spPr>
          <a:xfrm>
            <a:off x="7848600" y="3365062"/>
            <a:ext cx="3427520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A8EBE37-B5F7-EE68-EDBD-E0B3BAAEC2B4}"/>
              </a:ext>
            </a:extLst>
          </p:cNvPr>
          <p:cNvCxnSpPr>
            <a:cxnSpLocks/>
          </p:cNvCxnSpPr>
          <p:nvPr/>
        </p:nvCxnSpPr>
        <p:spPr>
          <a:xfrm>
            <a:off x="7848598" y="4814617"/>
            <a:ext cx="3427520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5E3F6B4-C456-A9E4-C735-1D24A84FAAAA}"/>
              </a:ext>
            </a:extLst>
          </p:cNvPr>
          <p:cNvSpPr txBox="1"/>
          <p:nvPr/>
        </p:nvSpPr>
        <p:spPr>
          <a:xfrm>
            <a:off x="8915400" y="1998070"/>
            <a:ext cx="236071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400" dirty="0">
                <a:latin typeface="+mj-lt"/>
              </a:rPr>
              <a:t>‘15-’19</a:t>
            </a:r>
            <a:r>
              <a:rPr lang="ko-KR" altLang="en-US" sz="1400" dirty="0">
                <a:latin typeface="+mj-lt"/>
              </a:rPr>
              <a:t>년 </a:t>
            </a:r>
            <a:r>
              <a:rPr lang="en-US" altLang="ko-KR" sz="1400" dirty="0">
                <a:latin typeface="+mj-lt"/>
              </a:rPr>
              <a:t>OO, OO </a:t>
            </a:r>
            <a:r>
              <a:rPr lang="ko-KR" altLang="en-US" sz="1400" dirty="0">
                <a:latin typeface="+mj-lt"/>
              </a:rPr>
              <a:t>이슈로 성장률 다소 낮았음</a:t>
            </a:r>
            <a:endParaRPr lang="en-US" altLang="ko-KR" sz="1400" dirty="0">
              <a:latin typeface="+mj-lt"/>
            </a:endParaRPr>
          </a:p>
          <a:p>
            <a:pPr marL="168275" indent="-1682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400" dirty="0">
                <a:latin typeface="+mj-lt"/>
              </a:rPr>
              <a:t>OO </a:t>
            </a:r>
            <a:r>
              <a:rPr lang="ko-KR" altLang="en-US" sz="1400" dirty="0">
                <a:latin typeface="+mj-lt"/>
              </a:rPr>
              <a:t>등의 호재로 </a:t>
            </a:r>
            <a:r>
              <a:rPr lang="en-US" altLang="ko-KR" sz="1400" dirty="0">
                <a:latin typeface="+mj-lt"/>
              </a:rPr>
              <a:t>’19</a:t>
            </a:r>
            <a:r>
              <a:rPr lang="ko-KR" altLang="en-US" sz="1400" dirty="0">
                <a:latin typeface="+mj-lt"/>
              </a:rPr>
              <a:t>년 이후 연평균 성장률 </a:t>
            </a:r>
            <a:r>
              <a:rPr lang="en-US" altLang="ko-KR" sz="1400" dirty="0">
                <a:latin typeface="+mj-lt"/>
              </a:rPr>
              <a:t>18.0% </a:t>
            </a:r>
            <a:r>
              <a:rPr lang="ko-KR" altLang="en-US" sz="1400" dirty="0">
                <a:latin typeface="+mj-lt"/>
              </a:rPr>
              <a:t>수준 회복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5925EC2-F1FE-B67D-B4A0-2854E913F2AF}"/>
              </a:ext>
            </a:extLst>
          </p:cNvPr>
          <p:cNvSpPr txBox="1"/>
          <p:nvPr/>
        </p:nvSpPr>
        <p:spPr>
          <a:xfrm>
            <a:off x="8915400" y="3437732"/>
            <a:ext cx="236071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400" dirty="0">
                <a:latin typeface="+mj-lt"/>
              </a:rPr>
              <a:t>OO </a:t>
            </a:r>
            <a:r>
              <a:rPr lang="ko-KR" altLang="en-US" sz="1400" dirty="0">
                <a:latin typeface="+mj-lt"/>
              </a:rPr>
              <a:t>트렌드 변화로 소비 빈도 점진 감소</a:t>
            </a:r>
            <a:endParaRPr lang="en-US" altLang="ko-KR" sz="1400" dirty="0">
              <a:latin typeface="+mj-lt"/>
            </a:endParaRPr>
          </a:p>
          <a:p>
            <a:pPr marL="168275" indent="-1682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400" dirty="0">
                <a:latin typeface="+mj-lt"/>
              </a:rPr>
              <a:t>OO </a:t>
            </a:r>
            <a:r>
              <a:rPr lang="ko-KR" altLang="en-US" sz="1400" dirty="0">
                <a:latin typeface="+mj-lt"/>
              </a:rPr>
              <a:t>컨셉의 </a:t>
            </a:r>
            <a:r>
              <a:rPr lang="en-US" altLang="ko-KR" sz="1400" dirty="0">
                <a:latin typeface="+mj-lt"/>
              </a:rPr>
              <a:t>OO </a:t>
            </a:r>
            <a:r>
              <a:rPr lang="ko-KR" altLang="en-US" sz="1400" dirty="0">
                <a:latin typeface="+mj-lt"/>
              </a:rPr>
              <a:t>제품 의존도 증가</a:t>
            </a:r>
            <a:endParaRPr lang="en-US" altLang="ko-KR" sz="1400" dirty="0">
              <a:latin typeface="+mj-lt"/>
            </a:endParaRPr>
          </a:p>
          <a:p>
            <a:pPr marL="401637" lvl="1" indent="-171450">
              <a:spcAft>
                <a:spcPts val="600"/>
              </a:spcAft>
              <a:buFont typeface="맑은 고딕" panose="020B0503020000020004" pitchFamily="50" charset="-127"/>
              <a:buChar char="–"/>
            </a:pPr>
            <a:r>
              <a:rPr lang="en-US" altLang="ko-KR" sz="1050" dirty="0">
                <a:latin typeface="+mj-lt"/>
              </a:rPr>
              <a:t>OO%</a:t>
            </a:r>
            <a:r>
              <a:rPr lang="ko-KR" altLang="en-US" sz="1050" dirty="0">
                <a:latin typeface="+mj-lt"/>
              </a:rPr>
              <a:t> </a:t>
            </a:r>
            <a:r>
              <a:rPr lang="en-US" altLang="ko-KR" sz="1050" dirty="0">
                <a:latin typeface="+mj-lt"/>
              </a:rPr>
              <a:t>(‘19)</a:t>
            </a:r>
            <a:r>
              <a:rPr lang="ko-KR" altLang="en-US" sz="1050" dirty="0">
                <a:latin typeface="+mj-lt"/>
              </a:rPr>
              <a:t> → </a:t>
            </a:r>
            <a:r>
              <a:rPr lang="en-US" altLang="ko-KR" sz="1050" dirty="0">
                <a:latin typeface="+mj-lt"/>
              </a:rPr>
              <a:t>OO% (‘23)**</a:t>
            </a:r>
            <a:endParaRPr lang="ko-KR" altLang="en-US" sz="1050" dirty="0">
              <a:latin typeface="+mj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E129F0E-8768-ABCB-EF70-11C01DC96824}"/>
              </a:ext>
            </a:extLst>
          </p:cNvPr>
          <p:cNvSpPr txBox="1"/>
          <p:nvPr/>
        </p:nvSpPr>
        <p:spPr>
          <a:xfrm>
            <a:off x="8915400" y="4895039"/>
            <a:ext cx="236071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400" dirty="0">
                <a:latin typeface="+mj-lt"/>
              </a:rPr>
              <a:t>상대적으로 규모 작았으나 </a:t>
            </a:r>
            <a:r>
              <a:rPr lang="en-US" altLang="ko-KR" sz="1400" dirty="0">
                <a:latin typeface="+mj-lt"/>
              </a:rPr>
              <a:t>’19</a:t>
            </a:r>
            <a:r>
              <a:rPr lang="ko-KR" altLang="en-US" sz="1400" dirty="0">
                <a:latin typeface="+mj-lt"/>
              </a:rPr>
              <a:t>년 이후 높은 성장</a:t>
            </a:r>
            <a:endParaRPr lang="en-US" altLang="ko-KR" sz="1400" dirty="0">
              <a:latin typeface="+mj-lt"/>
            </a:endParaRPr>
          </a:p>
          <a:p>
            <a:pPr marL="168275" indent="-1682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400" dirty="0">
                <a:latin typeface="+mj-lt"/>
              </a:rPr>
              <a:t>OO, OO </a:t>
            </a:r>
            <a:r>
              <a:rPr lang="ko-KR" altLang="en-US" sz="1400" dirty="0">
                <a:latin typeface="+mj-lt"/>
              </a:rPr>
              <a:t>등의 동향과 맞물려 고객 수요 빠르게 증가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4B5655B-BC75-C88F-314C-E28FC8F67B7C}"/>
              </a:ext>
            </a:extLst>
          </p:cNvPr>
          <p:cNvCxnSpPr>
            <a:cxnSpLocks/>
          </p:cNvCxnSpPr>
          <p:nvPr/>
        </p:nvCxnSpPr>
        <p:spPr>
          <a:xfrm>
            <a:off x="0" y="1066800"/>
            <a:ext cx="11734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943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김영롱</dc:creator>
  <cp:lastModifiedBy>김영롱</cp:lastModifiedBy>
  <cp:revision>1</cp:revision>
  <dcterms:created xsi:type="dcterms:W3CDTF">2024-06-01T03:50:33Z</dcterms:created>
  <dcterms:modified xsi:type="dcterms:W3CDTF">2024-06-01T03:50:45Z</dcterms:modified>
</cp:coreProperties>
</file>